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64" r:id="rId4"/>
    <p:sldId id="262" r:id="rId5"/>
    <p:sldId id="265" r:id="rId6"/>
    <p:sldId id="273" r:id="rId7"/>
    <p:sldId id="258" r:id="rId8"/>
    <p:sldId id="266" r:id="rId9"/>
    <p:sldId id="260" r:id="rId10"/>
    <p:sldId id="270" r:id="rId11"/>
    <p:sldId id="261" r:id="rId12"/>
    <p:sldId id="268" r:id="rId13"/>
    <p:sldId id="267" r:id="rId1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vdWzc1/52M5OQOH8u5BUw==" hashData="zSe9JhILLH9UVMz11jZtIqq+7R+4qke3wDDtRg7/o+es8oI13qARQL+AX2XkUxBu/LcA9ODeiTkG8wx5ceURL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>
        <p:scale>
          <a:sx n="50" d="100"/>
          <a:sy n="50" d="100"/>
        </p:scale>
        <p:origin x="6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32A04-2E00-4E86-8420-741A3DA73E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Njuguna Maggie- Peace and Conflict Consultant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1FF07-E7B9-4BF6-AAA6-BE5CC8AF54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90326-709A-437F-85D9-FA0FE97D879B}" type="datetimeFigureOut">
              <a:rPr lang="LID4096" smtClean="0"/>
              <a:t>12/31/2019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89325-C107-44D4-A541-07C5243E5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00531-4512-477A-B200-53AF0FC59E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AB74-2C0D-415B-87BB-646F7EDE4A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8378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Njuguna Maggie- Peace and Conflict Consultant</a:t>
            </a:r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6FCE4-C27C-4A34-90F1-05ECA332E8CF}" type="datetimeFigureOut">
              <a:rPr lang="LID4096" smtClean="0"/>
              <a:t>12/31/2019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E0145-F545-44BD-88A7-BA6687F1DB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47852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CA64-5E43-4092-BFD3-AC72B1888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1160E-F7EA-4627-B481-4378F281B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D9438-C66F-460F-BE29-2ADC01A3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04F0-09CD-4C59-8101-9E602C8F53FF}" type="datetime1">
              <a:rPr lang="LID4096" smtClean="0"/>
              <a:t>12/31/2019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73E2-E29D-42CE-B875-55A0DD24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C4F0D-FDC7-4581-95EF-BB89DDFA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92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60EE-0FE2-42BD-B6BF-AE760C6B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4C2B5-B2D8-4B0C-813B-CF5BFF8D4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0C29-6CE8-4E80-8CB8-AC094216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27C7-C82E-47EF-B10C-ECC05A711471}" type="datetime1">
              <a:rPr lang="LID4096" smtClean="0"/>
              <a:t>12/31/2019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2DA38-D6F5-4892-ACCF-F4514F41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14E9-C010-4433-AFF4-7113FE20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030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DB1B8-CAEB-40E5-8244-75F3576FA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39556-A9BF-4C6F-A1F4-2646AAB7C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3BC46-DC66-499F-B47A-E40065C6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2585-A800-40B3-9BF4-0ACD9AFDBB6B}" type="datetime1">
              <a:rPr lang="LID4096" smtClean="0"/>
              <a:t>12/31/2019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036C-492D-47AB-9B6E-1C2E41F4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E121-126F-432B-BA29-C8EBFA75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794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D374-2237-4A71-A8B1-5143E802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F29A-FD22-442B-A051-982FA987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B374-F0AD-4BA1-AAE4-D648DDD0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795-D493-486E-BF67-14D7F74F5266}" type="datetime1">
              <a:rPr lang="LID4096" smtClean="0"/>
              <a:t>12/31/2019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3D551-F5FB-417D-BE61-76F5926A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5CBDB-4D2B-44E5-8034-4A8E93EC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92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F478-2F43-4976-A1A2-A0E1BA57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FCE54-A9C8-4FBE-B365-909CE94B0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2B0B-9F01-439A-92CF-59793E97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E7AB-F9F0-49B5-8C38-9AE978AFAFBC}" type="datetime1">
              <a:rPr lang="LID4096" smtClean="0"/>
              <a:t>12/31/2019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66F87-92F4-4B7E-926D-ACCDFB6E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42056-5DB3-429D-AA07-EB4E1B5A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204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3771-1024-4D4A-96E2-CE73BB35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5EA4-E2A6-485A-B698-6CF1531A6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92943-276D-4A59-8C08-8926E5362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9E4F4-A2B2-4CA8-9BEA-F063550C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FED5-13AC-4E46-B545-5BC41805ACEE}" type="datetime1">
              <a:rPr lang="LID4096" smtClean="0"/>
              <a:t>12/31/2019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10646-B72D-454D-BBBF-12B6C93C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1FF95-6569-4C1D-AF61-94DE318D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3150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8335-2351-4843-A55F-A044C886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FF22-AFD9-4716-8672-1597366B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8FF53-96C0-4FB4-912A-90173006C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F27EE-C59A-45EC-AD82-C3151B7BA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10B25-036C-44CE-A5F4-65B220C69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0CD83-DC5E-492C-AD19-5D9AFB31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6783-9603-401C-9B38-6F7EB074245C}" type="datetime1">
              <a:rPr lang="LID4096" smtClean="0"/>
              <a:t>12/31/2019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31CFB-6D59-4854-B035-259E63FF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8087B-EF89-4AFC-BE6A-773A8816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05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84D4-0E53-42F8-AC89-938EF250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466E8-B744-4060-9A0D-76D8A8E8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221E-894C-4E47-86D0-EA84EA2C2D46}" type="datetime1">
              <a:rPr lang="LID4096" smtClean="0"/>
              <a:t>12/31/2019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4C3B7-BADB-4183-8AB9-C5B61647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65FA8-EAD6-4688-A357-8ED4737B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342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612EC-4148-474B-A68A-5B5F58EC5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0D4D-107F-4BAE-BAB3-04E1016756AE}" type="datetime1">
              <a:rPr lang="LID4096" smtClean="0"/>
              <a:t>12/31/2019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FFB8B-6F1D-4850-A265-04DD1D54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77376-33D5-4F11-9FEF-5DB7E39F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683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1E4A-C442-4785-A92C-9943EB41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AF6E-5CFA-4F16-8255-61ECC6B2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7FE96-E386-404D-AB26-0BB017E17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1B0B9-653B-4F5C-98EC-B4B7CEED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AFF8-B5A6-4C35-951B-DC5265A18705}" type="datetime1">
              <a:rPr lang="LID4096" smtClean="0"/>
              <a:t>12/31/2019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1D892-3766-4EDA-B7C4-5BFFD163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8D025-69DB-4855-AF7E-04FA2037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2813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F40F-BE92-44DD-B962-EBF28992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6E868-E0D8-4480-9723-88867946F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C18E9-5562-4A6F-9F4F-CE3A9D318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86013-F022-4D69-80F6-E52DECF2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53D2-113C-4F52-B52C-5D8AF3FCE664}" type="datetime1">
              <a:rPr lang="LID4096" smtClean="0"/>
              <a:t>12/31/2019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E32F4-09DE-4FFA-9CAC-D4489A00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7BE3F-16D4-48C1-9869-502B64D6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4668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B8E1B-4F31-416F-808E-02A6230A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730E9-0402-493A-953E-83FD97E3E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42521-C703-4F36-A443-72EDA57B8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70CA-A620-4F58-957F-15D9762DF8B9}" type="datetime1">
              <a:rPr lang="LID4096" smtClean="0"/>
              <a:t>12/31/2019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3F6F-E930-4035-A910-7B9E45FB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E5C9C-A108-4BA5-9277-55291A14A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8F70-F74E-4B47-95FE-EE76A9DAA8C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70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flikt-transformatio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CAFC-E3BE-4A88-956C-A76FF9E3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well do we understand ourselves and </a:t>
            </a:r>
            <a:r>
              <a:rPr lang="en-GB"/>
              <a:t>our colleagues?</a:t>
            </a:r>
            <a:endParaRPr lang="LID4096" dirty="0"/>
          </a:p>
        </p:txBody>
      </p:sp>
      <p:pic>
        <p:nvPicPr>
          <p:cNvPr id="5" name="Content Placeholder 4" descr="A cup of coffee&#10;&#10;Description automatically generated">
            <a:extLst>
              <a:ext uri="{FF2B5EF4-FFF2-40B4-BE49-F238E27FC236}">
                <a16:creationId xmlns:a16="http://schemas.microsoft.com/office/drawing/2014/main" id="{E48621D4-87C6-4376-9294-CD50B743C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r="5341" b="28913"/>
          <a:stretch/>
        </p:blipFill>
        <p:spPr>
          <a:xfrm>
            <a:off x="4134667" y="1690688"/>
            <a:ext cx="3922665" cy="491136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90171-0465-4AD8-9A6C-4692FD96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2B0C1-D4EC-4D1F-90CC-94FD4EDF3FAE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1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50C9-8A5F-4ECA-A8CD-9AA9D43B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6435A-44C6-43DE-992A-EFDA02D60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Content Placeholder 7" descr="A picture containing machine, food&#10;&#10;Description automatically generated">
            <a:extLst>
              <a:ext uri="{FF2B5EF4-FFF2-40B4-BE49-F238E27FC236}">
                <a16:creationId xmlns:a16="http://schemas.microsoft.com/office/drawing/2014/main" id="{F0CA5AD3-EE05-4806-8BD0-669419746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b="19086"/>
          <a:stretch/>
        </p:blipFill>
        <p:spPr>
          <a:xfrm>
            <a:off x="5732393" y="365125"/>
            <a:ext cx="4893898" cy="64314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9DDD7-1C8A-4AF6-BADD-BB69D1CC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E8B72-7436-413F-A6A8-C9AF4163FBD9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0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55A3-583E-4DF2-80D9-C765936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Structure/ Organization (dealing with the external world)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88530-87B9-4FE9-89AF-63EB5315B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Judging (J)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1AB7-7EA8-4CB9-AF0B-A4CCA3467A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Prefer to get things done (more/ instantly action-oriented)</a:t>
            </a:r>
          </a:p>
          <a:p>
            <a:r>
              <a:rPr lang="en-GB" dirty="0"/>
              <a:t>Strict organization</a:t>
            </a:r>
          </a:p>
          <a:p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66115-BB05-4491-92C7-B48031B0F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Perceiving (P)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0C621-EF9E-49BB-A8F3-1549B0B2F9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Stay open to new information (a bit abstract</a:t>
            </a:r>
          </a:p>
          <a:p>
            <a:r>
              <a:rPr lang="en-GB" dirty="0"/>
              <a:t>‘organized’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AAF3-2861-469C-9E6D-B1C2EF71FC2A}"/>
              </a:ext>
            </a:extLst>
          </p:cNvPr>
          <p:cNvSpPr/>
          <p:nvPr/>
        </p:nvSpPr>
        <p:spPr>
          <a:xfrm rot="5400000">
            <a:off x="3458963" y="4101505"/>
            <a:ext cx="4958953" cy="1182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96EC6-0505-4FBB-ABD6-D389383DB24C}"/>
              </a:ext>
            </a:extLst>
          </p:cNvPr>
          <p:cNvSpPr/>
          <p:nvPr/>
        </p:nvSpPr>
        <p:spPr>
          <a:xfrm rot="5400000">
            <a:off x="8368109" y="3301604"/>
            <a:ext cx="6422232" cy="98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00B932-5ACD-4318-BB4A-F48F7ABA82FF}"/>
              </a:ext>
            </a:extLst>
          </p:cNvPr>
          <p:cNvSpPr/>
          <p:nvPr/>
        </p:nvSpPr>
        <p:spPr>
          <a:xfrm rot="5400000">
            <a:off x="-2684861" y="3379788"/>
            <a:ext cx="6422232" cy="98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F8428-85AC-4090-9518-27ABC1FBE33C}"/>
              </a:ext>
            </a:extLst>
          </p:cNvPr>
          <p:cNvSpPr/>
          <p:nvPr/>
        </p:nvSpPr>
        <p:spPr>
          <a:xfrm flipV="1">
            <a:off x="477043" y="148428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AD00D7-3141-4C0B-88CA-D468138AAFD8}"/>
              </a:ext>
            </a:extLst>
          </p:cNvPr>
          <p:cNvSpPr/>
          <p:nvPr/>
        </p:nvSpPr>
        <p:spPr>
          <a:xfrm flipV="1">
            <a:off x="477043" y="6595270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12BB-1A3D-4693-BCDF-BF93B85B256A}"/>
              </a:ext>
            </a:extLst>
          </p:cNvPr>
          <p:cNvSpPr/>
          <p:nvPr/>
        </p:nvSpPr>
        <p:spPr>
          <a:xfrm flipV="1">
            <a:off x="477043" y="1630164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912C8-AA75-40B8-BFF7-0F20F3FA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31134C-3A45-4C41-98B2-053096A62737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55A3-583E-4DF2-80D9-C765936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88530-87B9-4FE9-89AF-63EB5315B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6000" dirty="0"/>
              <a:t>Procedure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1AB7-7EA8-4CB9-AF0B-A4CCA3467A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4 groups: Each group picks one broad category</a:t>
            </a:r>
          </a:p>
          <a:p>
            <a:r>
              <a:rPr lang="en-GB"/>
              <a:t>Requirements:</a:t>
            </a:r>
          </a:p>
          <a:p>
            <a:pPr lvl="1"/>
            <a:r>
              <a:rPr lang="en-GB"/>
              <a:t>Flipcharts</a:t>
            </a:r>
          </a:p>
          <a:p>
            <a:pPr lvl="1"/>
            <a:r>
              <a:rPr lang="en-GB"/>
              <a:t>Marker Pens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66115-BB05-4491-92C7-B48031B0F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6000" dirty="0"/>
              <a:t>Questions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0C621-EF9E-49BB-A8F3-1549B0B2F9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Sources of conflicts</a:t>
            </a:r>
          </a:p>
          <a:p>
            <a:pPr lvl="1"/>
            <a:r>
              <a:rPr lang="en-GB" dirty="0"/>
              <a:t>Between Similar Types </a:t>
            </a:r>
            <a:r>
              <a:rPr lang="en-GB" dirty="0" err="1"/>
              <a:t>e.g</a:t>
            </a:r>
            <a:r>
              <a:rPr lang="en-GB" dirty="0"/>
              <a:t> Introverts and introverts, or extroverts and extroverts)</a:t>
            </a:r>
          </a:p>
          <a:p>
            <a:pPr lvl="1"/>
            <a:r>
              <a:rPr lang="en-GB" dirty="0"/>
              <a:t>Between different types, </a:t>
            </a:r>
            <a:r>
              <a:rPr lang="en-GB" dirty="0" err="1"/>
              <a:t>e.g</a:t>
            </a:r>
            <a:r>
              <a:rPr lang="en-GB" dirty="0"/>
              <a:t> (Extroverts Vs. Introverts)</a:t>
            </a:r>
          </a:p>
          <a:p>
            <a:r>
              <a:rPr lang="en-GB" dirty="0"/>
              <a:t>How do you manage conflicts</a:t>
            </a:r>
          </a:p>
          <a:p>
            <a:pPr lvl="1"/>
            <a:r>
              <a:rPr lang="en-GB" dirty="0"/>
              <a:t>How do you ‘adjust’ your personality to make life less stressful for others</a:t>
            </a:r>
          </a:p>
          <a:p>
            <a:r>
              <a:rPr lang="en-GB" dirty="0"/>
              <a:t>What do you wish those of the opposite Type (personality) would do (not do) to make your life less-stressful)</a:t>
            </a:r>
            <a:endParaRPr lang="LID4096" dirty="0"/>
          </a:p>
          <a:p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AAAF3-2861-469C-9E6D-B1C2EF71FC2A}"/>
              </a:ext>
            </a:extLst>
          </p:cNvPr>
          <p:cNvSpPr/>
          <p:nvPr/>
        </p:nvSpPr>
        <p:spPr>
          <a:xfrm rot="5400000">
            <a:off x="3458963" y="4101505"/>
            <a:ext cx="4958953" cy="1182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96EC6-0505-4FBB-ABD6-D389383DB24C}"/>
              </a:ext>
            </a:extLst>
          </p:cNvPr>
          <p:cNvSpPr/>
          <p:nvPr/>
        </p:nvSpPr>
        <p:spPr>
          <a:xfrm rot="5400000">
            <a:off x="8368109" y="3301604"/>
            <a:ext cx="6422232" cy="98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00B932-5ACD-4318-BB4A-F48F7ABA82FF}"/>
              </a:ext>
            </a:extLst>
          </p:cNvPr>
          <p:cNvSpPr/>
          <p:nvPr/>
        </p:nvSpPr>
        <p:spPr>
          <a:xfrm rot="5400000">
            <a:off x="-2684861" y="3379788"/>
            <a:ext cx="6422232" cy="98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F8428-85AC-4090-9518-27ABC1FBE33C}"/>
              </a:ext>
            </a:extLst>
          </p:cNvPr>
          <p:cNvSpPr/>
          <p:nvPr/>
        </p:nvSpPr>
        <p:spPr>
          <a:xfrm flipV="1">
            <a:off x="477043" y="148428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AD00D7-3141-4C0B-88CA-D468138AAFD8}"/>
              </a:ext>
            </a:extLst>
          </p:cNvPr>
          <p:cNvSpPr/>
          <p:nvPr/>
        </p:nvSpPr>
        <p:spPr>
          <a:xfrm flipV="1">
            <a:off x="477043" y="6595270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112BB-1A3D-4693-BCDF-BF93B85B256A}"/>
              </a:ext>
            </a:extLst>
          </p:cNvPr>
          <p:cNvSpPr/>
          <p:nvPr/>
        </p:nvSpPr>
        <p:spPr>
          <a:xfrm flipV="1">
            <a:off x="477043" y="1630164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F390E-8070-4DFA-8388-1D5AC3BA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3292C-8150-4B46-8EB6-6908E9477A70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D590-6165-4FD8-A8E3-4BD31CA3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718F2-F3B0-474B-94D3-9ABE27C8A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CF8AC-A384-4CCB-83AE-D2FD9DD402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891F-0F84-48A4-A58C-7613A1A0D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009A0-03C1-4437-BAA3-9DAF514098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4023B0-D412-4C85-88D2-6F841C94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1703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86B3-0F0A-4EF7-82DE-20474E8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88438"/>
          </a:xfrm>
        </p:spPr>
        <p:txBody>
          <a:bodyPr>
            <a:normAutofit fontScale="90000"/>
          </a:bodyPr>
          <a:lstStyle/>
          <a:p>
            <a:r>
              <a:rPr lang="en-GB" dirty="0"/>
              <a:t>Understanding Personal Differences and Similarities that affect OUR Interpersonal Relationships &amp; work</a:t>
            </a:r>
            <a:br>
              <a:rPr lang="en-GB" dirty="0"/>
            </a:br>
            <a:br>
              <a:rPr lang="en-GB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BD06-8725-4E04-9A6A-B73EDA59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3563"/>
            <a:ext cx="10515600" cy="29234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Understanding our strengths and weaknesses </a:t>
            </a:r>
          </a:p>
          <a:p>
            <a:pPr lvl="2"/>
            <a:r>
              <a:rPr lang="en-GB" dirty="0"/>
              <a:t>Minimizing/ address distractive intra-personal conflicts</a:t>
            </a:r>
          </a:p>
          <a:p>
            <a:pPr lvl="2"/>
            <a:r>
              <a:rPr lang="en-GB" dirty="0"/>
              <a:t>Owning and enhancing personal strengths</a:t>
            </a:r>
          </a:p>
          <a:p>
            <a:pPr lvl="2"/>
            <a:r>
              <a:rPr lang="en-GB" dirty="0"/>
              <a:t>Working on personal weaknesses/ challenges</a:t>
            </a:r>
          </a:p>
          <a:p>
            <a:r>
              <a:rPr lang="en-GB" dirty="0"/>
              <a:t>Understanding other people’s strengths and weaknesses</a:t>
            </a:r>
          </a:p>
          <a:p>
            <a:pPr lvl="2"/>
            <a:r>
              <a:rPr lang="en-GB" dirty="0"/>
              <a:t>Minimize/ manage distractive interpersonal conflicts arising from our differences</a:t>
            </a:r>
          </a:p>
          <a:p>
            <a:pPr lvl="2"/>
            <a:r>
              <a:rPr lang="en-GB" dirty="0" err="1"/>
              <a:t>Acknowleding</a:t>
            </a:r>
            <a:r>
              <a:rPr lang="en-GB" dirty="0"/>
              <a:t>/ appreciating and boosting other people’s strengths/ assets</a:t>
            </a:r>
          </a:p>
          <a:p>
            <a:pPr lvl="2"/>
            <a:r>
              <a:rPr lang="en-GB" dirty="0"/>
              <a:t>Build each other OR </a:t>
            </a:r>
          </a:p>
          <a:p>
            <a:pPr lvl="2"/>
            <a:endParaRPr lang="en-GB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291EE-5B33-4689-BE50-B4FE74045354}"/>
              </a:ext>
            </a:extLst>
          </p:cNvPr>
          <p:cNvSpPr txBox="1"/>
          <p:nvPr/>
        </p:nvSpPr>
        <p:spPr>
          <a:xfrm>
            <a:off x="1679943" y="2169042"/>
            <a:ext cx="718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LID4096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C89C-32A3-41FB-85CC-75C7B766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9B2B4-0351-4E0F-B659-B691B2FBA2EA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5FFD-D248-4EA1-93B7-E96DE0AE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MBTI: Myer Briggs Type Indicator (Personalities)</a:t>
            </a:r>
            <a:endParaRPr lang="LID4096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01918-D908-463A-9E11-EC4AE248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/>
              <a:t>Favourite world </a:t>
            </a:r>
            <a:r>
              <a:rPr lang="en-GB" sz="4400" i="1" dirty="0"/>
              <a:t>(Introversion or Extroversion)</a:t>
            </a:r>
          </a:p>
          <a:p>
            <a:r>
              <a:rPr lang="en-GB" sz="4400" dirty="0"/>
              <a:t>Information consumption </a:t>
            </a:r>
            <a:r>
              <a:rPr lang="en-GB" sz="4400" i="1" dirty="0"/>
              <a:t>(Intuition or Sensing)</a:t>
            </a:r>
          </a:p>
          <a:p>
            <a:r>
              <a:rPr lang="en-GB" sz="4400" dirty="0"/>
              <a:t>Decision Making </a:t>
            </a:r>
            <a:r>
              <a:rPr lang="en-GB" sz="4400" i="1" dirty="0"/>
              <a:t>(Feeling or Thinking)</a:t>
            </a:r>
          </a:p>
          <a:p>
            <a:r>
              <a:rPr lang="en-GB" sz="4400" dirty="0"/>
              <a:t>Structure/ organization </a:t>
            </a:r>
            <a:r>
              <a:rPr lang="en-GB" sz="4400" i="1" dirty="0"/>
              <a:t>(Judging or Perceiving)</a:t>
            </a:r>
          </a:p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EE9E5-37EF-43BF-A1AB-CD65EE07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7C212-95F7-444E-A1D3-96F27995F22A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42864-CF05-4107-A620-0400D20A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Not Absolutes- A person’s personality could be anywhere on the scale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 person can have any of the combinations in the different broad categories.</a:t>
            </a:r>
          </a:p>
          <a:p>
            <a:pPr lvl="1"/>
            <a:r>
              <a:rPr lang="en-GB" dirty="0"/>
              <a:t>Not a ticket out of your JD</a:t>
            </a:r>
          </a:p>
          <a:p>
            <a:pPr lvl="1"/>
            <a:r>
              <a:rPr lang="en-GB" dirty="0"/>
              <a:t>I only have 45 minutes; I will rush through but will provide notes on </a:t>
            </a:r>
            <a:r>
              <a:rPr lang="en-GB" dirty="0">
                <a:hlinkClick r:id="rId2"/>
              </a:rPr>
              <a:t>www.konflikt-transformation.com</a:t>
            </a:r>
            <a:r>
              <a:rPr lang="en-GB" dirty="0"/>
              <a:t> </a:t>
            </a:r>
            <a:endParaRPr lang="LID4096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0A721-3661-4BCF-8C3F-E549FF0FF705}"/>
              </a:ext>
            </a:extLst>
          </p:cNvPr>
          <p:cNvSpPr/>
          <p:nvPr/>
        </p:nvSpPr>
        <p:spPr>
          <a:xfrm>
            <a:off x="1657350" y="3079750"/>
            <a:ext cx="8877300" cy="349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2E353-EE3A-4E73-B1CB-B4B30D858C52}"/>
              </a:ext>
            </a:extLst>
          </p:cNvPr>
          <p:cNvSpPr/>
          <p:nvPr/>
        </p:nvSpPr>
        <p:spPr>
          <a:xfrm>
            <a:off x="6070600" y="2721769"/>
            <a:ext cx="82550" cy="1193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C12363B-93CF-4C50-AF80-4A5004D20CD5}"/>
              </a:ext>
            </a:extLst>
          </p:cNvPr>
          <p:cNvSpPr/>
          <p:nvPr/>
        </p:nvSpPr>
        <p:spPr>
          <a:xfrm>
            <a:off x="6578600" y="2682082"/>
            <a:ext cx="39878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AA75D1-B7BC-42A7-B12C-CD047516D14A}"/>
              </a:ext>
            </a:extLst>
          </p:cNvPr>
          <p:cNvSpPr/>
          <p:nvPr/>
        </p:nvSpPr>
        <p:spPr>
          <a:xfrm rot="10800000">
            <a:off x="1657350" y="2741613"/>
            <a:ext cx="3835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758EF-5BD8-49B2-B714-80FFAAED87BB}"/>
              </a:ext>
            </a:extLst>
          </p:cNvPr>
          <p:cNvSpPr/>
          <p:nvPr/>
        </p:nvSpPr>
        <p:spPr>
          <a:xfrm>
            <a:off x="933450" y="357189"/>
            <a:ext cx="10299700" cy="1460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  <a:endParaRPr lang="LID4096" sz="7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0D8BAA-324D-4931-8EA4-25BD78CBED95}"/>
              </a:ext>
            </a:extLst>
          </p:cNvPr>
          <p:cNvSpPr/>
          <p:nvPr/>
        </p:nvSpPr>
        <p:spPr>
          <a:xfrm>
            <a:off x="838200" y="1825625"/>
            <a:ext cx="95250" cy="46751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ADCCB-6055-475D-BCB2-E002A8E77620}"/>
              </a:ext>
            </a:extLst>
          </p:cNvPr>
          <p:cNvSpPr/>
          <p:nvPr/>
        </p:nvSpPr>
        <p:spPr>
          <a:xfrm>
            <a:off x="11242675" y="1825625"/>
            <a:ext cx="95250" cy="46751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83C60A-64ED-4574-85F1-EB7645006B19}"/>
              </a:ext>
            </a:extLst>
          </p:cNvPr>
          <p:cNvSpPr/>
          <p:nvPr/>
        </p:nvSpPr>
        <p:spPr>
          <a:xfrm rot="16200000">
            <a:off x="6024567" y="1196181"/>
            <a:ext cx="125410" cy="105013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B0C7E-9143-4D3F-A8C8-08BD1D474409}"/>
              </a:ext>
            </a:extLst>
          </p:cNvPr>
          <p:cNvSpPr/>
          <p:nvPr/>
        </p:nvSpPr>
        <p:spPr>
          <a:xfrm rot="16200000">
            <a:off x="6024566" y="-3362326"/>
            <a:ext cx="125410" cy="105013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BC1C793-6CAC-4654-8ABE-286EDC7A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958850" y="331786"/>
            <a:ext cx="10299700" cy="143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GB" dirty="0"/>
              <a:t>.</a:t>
            </a:r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62ADD0-F374-4928-AD78-2EDB2F4703D8}"/>
              </a:ext>
            </a:extLst>
          </p:cNvPr>
          <p:cNvSpPr/>
          <p:nvPr/>
        </p:nvSpPr>
        <p:spPr>
          <a:xfrm>
            <a:off x="876300" y="357188"/>
            <a:ext cx="95250" cy="1485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642E9-A9CA-4A3A-9E78-FD47C807BAA0}"/>
              </a:ext>
            </a:extLst>
          </p:cNvPr>
          <p:cNvSpPr/>
          <p:nvPr/>
        </p:nvSpPr>
        <p:spPr>
          <a:xfrm>
            <a:off x="11226800" y="367502"/>
            <a:ext cx="95250" cy="1485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89D94D-61CC-43E2-9DAE-0CF36955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663D6E-5281-426B-87AA-15AFBF21FA7F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42864-CF05-4107-A620-0400D20A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DISCLAIMER: MBTI isn’t the only theory that tries to explain personality: Other are:</a:t>
            </a:r>
          </a:p>
          <a:p>
            <a:pPr lvl="1"/>
            <a:r>
              <a:rPr lang="en-GB" dirty="0"/>
              <a:t>Biological Theories</a:t>
            </a:r>
          </a:p>
          <a:p>
            <a:pPr lvl="1"/>
            <a:r>
              <a:rPr lang="en-GB" dirty="0"/>
              <a:t>Psychoanalytical</a:t>
            </a:r>
          </a:p>
          <a:p>
            <a:pPr lvl="1"/>
            <a:r>
              <a:rPr lang="en-GB" dirty="0"/>
              <a:t>Sociological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2758EF-5BD8-49B2-B714-80FFAAED87BB}"/>
              </a:ext>
            </a:extLst>
          </p:cNvPr>
          <p:cNvSpPr/>
          <p:nvPr/>
        </p:nvSpPr>
        <p:spPr>
          <a:xfrm>
            <a:off x="933450" y="357189"/>
            <a:ext cx="10299700" cy="1460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  <a:endParaRPr lang="LID4096" sz="7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0D8BAA-324D-4931-8EA4-25BD78CBED95}"/>
              </a:ext>
            </a:extLst>
          </p:cNvPr>
          <p:cNvSpPr/>
          <p:nvPr/>
        </p:nvSpPr>
        <p:spPr>
          <a:xfrm>
            <a:off x="838200" y="1825625"/>
            <a:ext cx="95250" cy="46751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ADCCB-6055-475D-BCB2-E002A8E77620}"/>
              </a:ext>
            </a:extLst>
          </p:cNvPr>
          <p:cNvSpPr/>
          <p:nvPr/>
        </p:nvSpPr>
        <p:spPr>
          <a:xfrm>
            <a:off x="11242675" y="1825625"/>
            <a:ext cx="95250" cy="46751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83C60A-64ED-4574-85F1-EB7645006B19}"/>
              </a:ext>
            </a:extLst>
          </p:cNvPr>
          <p:cNvSpPr/>
          <p:nvPr/>
        </p:nvSpPr>
        <p:spPr>
          <a:xfrm rot="16200000">
            <a:off x="6024567" y="1196181"/>
            <a:ext cx="125410" cy="105013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B0C7E-9143-4D3F-A8C8-08BD1D474409}"/>
              </a:ext>
            </a:extLst>
          </p:cNvPr>
          <p:cNvSpPr/>
          <p:nvPr/>
        </p:nvSpPr>
        <p:spPr>
          <a:xfrm rot="16200000">
            <a:off x="6024566" y="-3362326"/>
            <a:ext cx="125410" cy="105013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BC1C793-6CAC-4654-8ABE-286EDC7A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958850" y="331786"/>
            <a:ext cx="10299700" cy="143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GB" dirty="0"/>
              <a:t>.</a:t>
            </a:r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62ADD0-F374-4928-AD78-2EDB2F4703D8}"/>
              </a:ext>
            </a:extLst>
          </p:cNvPr>
          <p:cNvSpPr/>
          <p:nvPr/>
        </p:nvSpPr>
        <p:spPr>
          <a:xfrm>
            <a:off x="876300" y="357188"/>
            <a:ext cx="95250" cy="1485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B642E9-A9CA-4A3A-9E78-FD47C807BAA0}"/>
              </a:ext>
            </a:extLst>
          </p:cNvPr>
          <p:cNvSpPr/>
          <p:nvPr/>
        </p:nvSpPr>
        <p:spPr>
          <a:xfrm>
            <a:off x="11226800" y="367502"/>
            <a:ext cx="95250" cy="1485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375F95-61C5-459D-8218-8DA133E2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B9DC7-F000-4D37-BDCC-93D723175B08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B07B-B082-4578-8C01-8F8E4C00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Personalities, different Preferences</a:t>
            </a:r>
            <a:endParaRPr lang="LID4096" dirty="0"/>
          </a:p>
        </p:txBody>
      </p:sp>
      <p:pic>
        <p:nvPicPr>
          <p:cNvPr id="5" name="Content Placeholder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B8EC4EFE-A08F-439A-9DFD-81A9EB3E3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9079" r="27907" b="860"/>
          <a:stretch/>
        </p:blipFill>
        <p:spPr>
          <a:xfrm>
            <a:off x="838200" y="1690688"/>
            <a:ext cx="5282405" cy="4802187"/>
          </a:xfrm>
        </p:spPr>
      </p:pic>
      <p:pic>
        <p:nvPicPr>
          <p:cNvPr id="7" name="Picture 6" descr="A person riding a bicycle on a road&#10;&#10;Description automatically generated">
            <a:extLst>
              <a:ext uri="{FF2B5EF4-FFF2-40B4-BE49-F238E27FC236}">
                <a16:creationId xmlns:a16="http://schemas.microsoft.com/office/drawing/2014/main" id="{DEE4715F-8C12-46DE-BF61-2B30CFB1F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16" y="1690688"/>
            <a:ext cx="5457369" cy="3069770"/>
          </a:xfrm>
          <a:prstGeom prst="rect">
            <a:avLst/>
          </a:prstGeom>
        </p:spPr>
      </p:pic>
      <p:pic>
        <p:nvPicPr>
          <p:cNvPr id="1026" name="Picture 2" descr="Audience, Band, Celebration, Concert">
            <a:extLst>
              <a:ext uri="{FF2B5EF4-FFF2-40B4-BE49-F238E27FC236}">
                <a16:creationId xmlns:a16="http://schemas.microsoft.com/office/drawing/2014/main" id="{7B91DCD7-3AB9-4258-A046-CB70EC274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86" y="4760458"/>
            <a:ext cx="2768828" cy="18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EC4E2-EB43-4F0A-9D25-79827AF4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33964-E58B-4C1E-B7B7-7B5D337769CA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6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952F-6077-40AD-AEAF-2D15CE13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 World/ Source of Energy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9BCD7-CE9E-4977-9F8E-141315E63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Introversion (I)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1559-09A2-4B0C-8A2F-D46A97FC6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Ingest fact, interpret, add meaning</a:t>
            </a:r>
          </a:p>
          <a:p>
            <a:r>
              <a:rPr lang="en-GB" dirty="0"/>
              <a:t>‘Gut Feeling’</a:t>
            </a:r>
          </a:p>
          <a:p>
            <a:pPr lvl="1"/>
            <a:endParaRPr lang="en-GB" dirty="0"/>
          </a:p>
          <a:p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26C0A-9B3B-4FF1-A08B-DED8DFCE7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Extroversion (E)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4F036-32F4-41B0-A1D6-E81D2A77A6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Outwards</a:t>
            </a:r>
          </a:p>
          <a:p>
            <a:r>
              <a:rPr lang="en-GB" dirty="0"/>
              <a:t>Vast socialization</a:t>
            </a:r>
          </a:p>
          <a:p>
            <a:pPr lvl="1"/>
            <a:r>
              <a:rPr lang="en-GB" dirty="0"/>
              <a:t>More contacts</a:t>
            </a:r>
          </a:p>
          <a:p>
            <a:pPr lvl="1"/>
            <a:r>
              <a:rPr lang="en-GB" dirty="0"/>
              <a:t>Less deep connections</a:t>
            </a:r>
          </a:p>
          <a:p>
            <a:endParaRPr lang="en-GB" dirty="0"/>
          </a:p>
          <a:p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2EBB1-64AE-4452-95A5-4C05DFA302F2}"/>
              </a:ext>
            </a:extLst>
          </p:cNvPr>
          <p:cNvSpPr/>
          <p:nvPr/>
        </p:nvSpPr>
        <p:spPr>
          <a:xfrm flipV="1">
            <a:off x="431801" y="1614487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D33A2-0E2C-4A77-81EE-7E34996041A8}"/>
              </a:ext>
            </a:extLst>
          </p:cNvPr>
          <p:cNvSpPr/>
          <p:nvPr/>
        </p:nvSpPr>
        <p:spPr>
          <a:xfrm flipV="1">
            <a:off x="434976" y="196848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E419F-D6B7-442D-8434-35F1F0D6DCDF}"/>
              </a:ext>
            </a:extLst>
          </p:cNvPr>
          <p:cNvSpPr/>
          <p:nvPr/>
        </p:nvSpPr>
        <p:spPr>
          <a:xfrm flipV="1">
            <a:off x="508000" y="6383338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30CFD5-4EB5-411B-85FA-4F7C1D9D3963}"/>
              </a:ext>
            </a:extLst>
          </p:cNvPr>
          <p:cNvSpPr/>
          <p:nvPr/>
        </p:nvSpPr>
        <p:spPr>
          <a:xfrm rot="5400000">
            <a:off x="-2628899" y="3322640"/>
            <a:ext cx="6197599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E1DD8-33F3-4B4D-8B97-E1E6C887253B}"/>
              </a:ext>
            </a:extLst>
          </p:cNvPr>
          <p:cNvSpPr/>
          <p:nvPr/>
        </p:nvSpPr>
        <p:spPr>
          <a:xfrm rot="5400000">
            <a:off x="8559009" y="3246439"/>
            <a:ext cx="6197599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6FA880-0C53-4331-9706-EAE5544C0BEA}"/>
              </a:ext>
            </a:extLst>
          </p:cNvPr>
          <p:cNvSpPr/>
          <p:nvPr/>
        </p:nvSpPr>
        <p:spPr>
          <a:xfrm rot="5400000">
            <a:off x="3486148" y="3987801"/>
            <a:ext cx="4745038" cy="98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93312-05DF-45B5-B1FC-E4B0A9B1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1CE4E-0385-4410-88E5-3BC220FB2F25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952F-6077-40AD-AEAF-2D15CE13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Consumption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9BCD7-CE9E-4977-9F8E-141315E63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6000" dirty="0" err="1"/>
              <a:t>INtuition</a:t>
            </a:r>
            <a:r>
              <a:rPr lang="en-GB" sz="6000" dirty="0"/>
              <a:t> </a:t>
            </a:r>
            <a:r>
              <a:rPr lang="en-G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1559-09A2-4B0C-8A2F-D46A97FC6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Inwards</a:t>
            </a:r>
          </a:p>
          <a:p>
            <a:r>
              <a:rPr lang="en-GB" dirty="0"/>
              <a:t>Concentrated socialization </a:t>
            </a:r>
          </a:p>
          <a:p>
            <a:pPr lvl="1"/>
            <a:r>
              <a:rPr lang="en-GB" dirty="0"/>
              <a:t>Few contacts</a:t>
            </a:r>
          </a:p>
          <a:p>
            <a:pPr lvl="1"/>
            <a:r>
              <a:rPr lang="en-GB" dirty="0"/>
              <a:t>Deeper connections</a:t>
            </a:r>
          </a:p>
          <a:p>
            <a:pPr lvl="1"/>
            <a:endParaRPr lang="en-GB" dirty="0"/>
          </a:p>
          <a:p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26C0A-9B3B-4FF1-A08B-DED8DFCE7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6000" dirty="0"/>
              <a:t>Sensing (S)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4F036-32F4-41B0-A1D6-E81D2A77A6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Basic facts, as it is (using 5 senses)</a:t>
            </a:r>
            <a:endParaRPr lang="LID4096" dirty="0"/>
          </a:p>
          <a:p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2EBB1-64AE-4452-95A5-4C05DFA302F2}"/>
              </a:ext>
            </a:extLst>
          </p:cNvPr>
          <p:cNvSpPr/>
          <p:nvPr/>
        </p:nvSpPr>
        <p:spPr>
          <a:xfrm flipV="1">
            <a:off x="431801" y="1614487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D33A2-0E2C-4A77-81EE-7E34996041A8}"/>
              </a:ext>
            </a:extLst>
          </p:cNvPr>
          <p:cNvSpPr/>
          <p:nvPr/>
        </p:nvSpPr>
        <p:spPr>
          <a:xfrm flipV="1">
            <a:off x="434976" y="196848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E419F-D6B7-442D-8434-35F1F0D6DCDF}"/>
              </a:ext>
            </a:extLst>
          </p:cNvPr>
          <p:cNvSpPr/>
          <p:nvPr/>
        </p:nvSpPr>
        <p:spPr>
          <a:xfrm flipV="1">
            <a:off x="508000" y="6383338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30CFD5-4EB5-411B-85FA-4F7C1D9D3963}"/>
              </a:ext>
            </a:extLst>
          </p:cNvPr>
          <p:cNvSpPr/>
          <p:nvPr/>
        </p:nvSpPr>
        <p:spPr>
          <a:xfrm rot="5400000">
            <a:off x="-2628899" y="3322640"/>
            <a:ext cx="6197599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E1DD8-33F3-4B4D-8B97-E1E6C887253B}"/>
              </a:ext>
            </a:extLst>
          </p:cNvPr>
          <p:cNvSpPr/>
          <p:nvPr/>
        </p:nvSpPr>
        <p:spPr>
          <a:xfrm rot="5400000">
            <a:off x="8559009" y="3246439"/>
            <a:ext cx="6197599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6FA880-0C53-4331-9706-EAE5544C0BEA}"/>
              </a:ext>
            </a:extLst>
          </p:cNvPr>
          <p:cNvSpPr/>
          <p:nvPr/>
        </p:nvSpPr>
        <p:spPr>
          <a:xfrm rot="5400000">
            <a:off x="3486148" y="3987801"/>
            <a:ext cx="4745038" cy="98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191CB9-B086-41FE-B0F9-DA3B443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42BCB-981D-4261-BE92-5D05645ECA56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4468-1B7B-4B4D-9D89-BCC9B3F1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Decisions: Decision-Making Processes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AAF5-F2C9-481C-9628-9FA6CD8A7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 (F)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29FDC-8B90-401E-A13B-7BF5894C2C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Emotions, </a:t>
            </a:r>
          </a:p>
          <a:p>
            <a:r>
              <a:rPr lang="en-GB" dirty="0"/>
              <a:t>In the heat of the moment</a:t>
            </a:r>
          </a:p>
          <a:p>
            <a:r>
              <a:rPr lang="en-GB" dirty="0"/>
              <a:t>Intensity of elicited emotion</a:t>
            </a:r>
          </a:p>
          <a:p>
            <a:r>
              <a:rPr lang="en-GB" dirty="0"/>
              <a:t>Fast Decisions</a:t>
            </a:r>
          </a:p>
          <a:p>
            <a:r>
              <a:rPr lang="en-GB" dirty="0"/>
              <a:t>Not always factually-based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0B064-C18E-4957-848C-05AEFD035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(T)</a:t>
            </a:r>
            <a:endParaRPr lang="LID4096" sz="6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E6421-6CC5-4879-ACC8-737EDD56A1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Logic &amp; Consistency</a:t>
            </a:r>
          </a:p>
          <a:p>
            <a:r>
              <a:rPr lang="en-GB" dirty="0"/>
              <a:t>Procedural</a:t>
            </a:r>
          </a:p>
          <a:p>
            <a:r>
              <a:rPr lang="en-GB" dirty="0"/>
              <a:t>Might take long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B6CDC-4655-41EB-A141-083B5F648F5B}"/>
              </a:ext>
            </a:extLst>
          </p:cNvPr>
          <p:cNvSpPr/>
          <p:nvPr/>
        </p:nvSpPr>
        <p:spPr>
          <a:xfrm flipV="1">
            <a:off x="587376" y="1566861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83FBC-2D7C-4226-9CE9-895A7205F10F}"/>
              </a:ext>
            </a:extLst>
          </p:cNvPr>
          <p:cNvSpPr/>
          <p:nvPr/>
        </p:nvSpPr>
        <p:spPr>
          <a:xfrm flipV="1">
            <a:off x="508000" y="122236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9DD6D6-7D94-4B9F-8DF5-0A41351E6510}"/>
              </a:ext>
            </a:extLst>
          </p:cNvPr>
          <p:cNvSpPr/>
          <p:nvPr/>
        </p:nvSpPr>
        <p:spPr>
          <a:xfrm flipV="1">
            <a:off x="595312" y="6299197"/>
            <a:ext cx="11176000" cy="762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B2047D-6C95-47E3-ABCB-FA81DA306749}"/>
              </a:ext>
            </a:extLst>
          </p:cNvPr>
          <p:cNvSpPr/>
          <p:nvPr/>
        </p:nvSpPr>
        <p:spPr>
          <a:xfrm rot="5400000">
            <a:off x="-2601913" y="3200398"/>
            <a:ext cx="6197599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414D5A-1892-4DD2-8D41-A7FFCB212296}"/>
              </a:ext>
            </a:extLst>
          </p:cNvPr>
          <p:cNvSpPr/>
          <p:nvPr/>
        </p:nvSpPr>
        <p:spPr>
          <a:xfrm rot="5400000">
            <a:off x="8634413" y="3221036"/>
            <a:ext cx="6197599" cy="76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723D7-A62E-4EE1-BC44-98FEF57BDCDF}"/>
              </a:ext>
            </a:extLst>
          </p:cNvPr>
          <p:cNvSpPr/>
          <p:nvPr/>
        </p:nvSpPr>
        <p:spPr>
          <a:xfrm rot="5400000">
            <a:off x="3486148" y="3987801"/>
            <a:ext cx="4745038" cy="984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F74A5F8-BE18-4523-B144-2DE58E3A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www.konflikt-transformation.com</a:t>
            </a:r>
            <a:endParaRPr lang="LID4096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337C1-9BC5-4B73-9946-FDF44FEEAEDC}"/>
              </a:ext>
            </a:extLst>
          </p:cNvPr>
          <p:cNvSpPr txBox="1"/>
          <p:nvPr/>
        </p:nvSpPr>
        <p:spPr>
          <a:xfrm>
            <a:off x="7029450" y="0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Maggie - Peace and Conflict Consultant</a:t>
            </a:r>
            <a:endParaRPr lang="LID4096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565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Office Theme</vt:lpstr>
      <vt:lpstr>How well do we understand ourselves and our colleagues?</vt:lpstr>
      <vt:lpstr>Understanding Personal Differences and Similarities that affect OUR Interpersonal Relationships &amp; work  </vt:lpstr>
      <vt:lpstr>MBTI: Myer Briggs Type Indicator (Personalities)</vt:lpstr>
      <vt:lpstr>.</vt:lpstr>
      <vt:lpstr>.</vt:lpstr>
      <vt:lpstr>Different Personalities, different Preferences</vt:lpstr>
      <vt:lpstr>Favourite World/ Source of Energy</vt:lpstr>
      <vt:lpstr>Information Consumption</vt:lpstr>
      <vt:lpstr>Decisions: Decision-Making Processes</vt:lpstr>
      <vt:lpstr>PowerPoint Presentation</vt:lpstr>
      <vt:lpstr>Structure/ Organization (dealing with the external world)</vt:lpstr>
      <vt:lpstr>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Personal Differences and Similarities that affect OUR Interpersonal Relationships</dc:title>
  <dc:creator>Njuguna, Margaret GIZ KE</dc:creator>
  <cp:lastModifiedBy>Njuguna, Margaret GIZ KE</cp:lastModifiedBy>
  <cp:revision>34</cp:revision>
  <dcterms:created xsi:type="dcterms:W3CDTF">2019-11-06T14:25:08Z</dcterms:created>
  <dcterms:modified xsi:type="dcterms:W3CDTF">2019-12-31T00:34:22Z</dcterms:modified>
</cp:coreProperties>
</file>